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8" r:id="rId3"/>
    <p:sldId id="257" r:id="rId4"/>
    <p:sldId id="259" r:id="rId5"/>
    <p:sldId id="260"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3961" autoAdjust="0"/>
  </p:normalViewPr>
  <p:slideViewPr>
    <p:cSldViewPr>
      <p:cViewPr varScale="1">
        <p:scale>
          <a:sx n="69" d="100"/>
          <a:sy n="69" d="100"/>
        </p:scale>
        <p:origin x="-1416" y="-10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jpg>
</file>

<file path=ppt/media/image2.png>
</file>

<file path=ppt/media/image3.png>
</file>

<file path=ppt/media/image4.jpeg>
</file>

<file path=ppt/media/image5.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EB488DF-23AF-4502-A2D2-AAD1F510369C}" type="datetimeFigureOut">
              <a:rPr lang="en-US" smtClean="0"/>
              <a:t>9/5/2011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326397691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EB488DF-23AF-4502-A2D2-AAD1F510369C}" type="datetimeFigureOut">
              <a:rPr lang="en-US" smtClean="0"/>
              <a:t>9/5/2011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400530519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EB488DF-23AF-4502-A2D2-AAD1F510369C}" type="datetimeFigureOut">
              <a:rPr lang="en-US" smtClean="0"/>
              <a:t>9/5/2011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201538911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EB488DF-23AF-4502-A2D2-AAD1F510369C}" type="datetimeFigureOut">
              <a:rPr lang="en-US" smtClean="0"/>
              <a:t>9/5/2011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89553897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EB488DF-23AF-4502-A2D2-AAD1F510369C}" type="datetimeFigureOut">
              <a:rPr lang="en-US" smtClean="0"/>
              <a:t>9/5/2011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23290270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EB488DF-23AF-4502-A2D2-AAD1F510369C}" type="datetimeFigureOut">
              <a:rPr lang="en-US" smtClean="0"/>
              <a:t>9/5/2011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426149263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EB488DF-23AF-4502-A2D2-AAD1F510369C}" type="datetimeFigureOut">
              <a:rPr lang="en-US" smtClean="0"/>
              <a:t>9/5/2011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204631981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EB488DF-23AF-4502-A2D2-AAD1F510369C}" type="datetimeFigureOut">
              <a:rPr lang="en-US" smtClean="0"/>
              <a:t>9/5/2011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3284516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EB488DF-23AF-4502-A2D2-AAD1F510369C}" type="datetimeFigureOut">
              <a:rPr lang="en-US" smtClean="0"/>
              <a:t>9/5/2011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25730265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EB488DF-23AF-4502-A2D2-AAD1F510369C}" type="datetimeFigureOut">
              <a:rPr lang="en-US" smtClean="0"/>
              <a:t>9/5/2011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387415024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EB488DF-23AF-4502-A2D2-AAD1F510369C}" type="datetimeFigureOut">
              <a:rPr lang="en-US" smtClean="0"/>
              <a:t>9/5/2011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7166C05-98AA-4EE5-9A6C-AB9E5E5503E2}" type="slidenum">
              <a:rPr lang="en-US" smtClean="0"/>
              <a:t>‹#›</a:t>
            </a:fld>
            <a:endParaRPr lang="en-US"/>
          </a:p>
        </p:txBody>
      </p:sp>
    </p:spTree>
    <p:extLst>
      <p:ext uri="{BB962C8B-B14F-4D97-AF65-F5344CB8AC3E}">
        <p14:creationId xmlns:p14="http://schemas.microsoft.com/office/powerpoint/2010/main" val="847495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rgbClr val="000000"/>
            </a:gs>
            <a:gs pos="39999">
              <a:srgbClr val="0A128C"/>
            </a:gs>
            <a:gs pos="70000">
              <a:srgbClr val="181CC7"/>
            </a:gs>
            <a:gs pos="88000">
              <a:srgbClr val="7005D4"/>
            </a:gs>
            <a:gs pos="100000">
              <a:srgbClr val="8C3D91"/>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EB488DF-23AF-4502-A2D2-AAD1F510369C}" type="datetimeFigureOut">
              <a:rPr lang="en-US" smtClean="0"/>
              <a:t>9/5/2011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166C05-98AA-4EE5-9A6C-AB9E5E5503E2}" type="slidenum">
              <a:rPr lang="en-US" smtClean="0"/>
              <a:t>‹#›</a:t>
            </a:fld>
            <a:endParaRPr lang="en-US"/>
          </a:p>
        </p:txBody>
      </p:sp>
    </p:spTree>
    <p:extLst>
      <p:ext uri="{BB962C8B-B14F-4D97-AF65-F5344CB8AC3E}">
        <p14:creationId xmlns:p14="http://schemas.microsoft.com/office/powerpoint/2010/main" val="31221502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4.jpe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image" Target="../media/image5.jp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685800" y="990600"/>
            <a:ext cx="7772400" cy="1470025"/>
          </a:xfrm>
        </p:spPr>
        <p:txBody>
          <a:bodyPr>
            <a:normAutofit fontScale="90000"/>
          </a:bodyPr>
          <a:lstStyle/>
          <a:p>
            <a:r>
              <a:rPr lang="en-US" sz="8900" b="1" dirty="0">
                <a:ln w="31550" cmpd="sng">
                  <a:gradFill>
                    <a:gsLst>
                      <a:gs pos="25000">
                        <a:schemeClr val="accent1">
                          <a:shade val="25000"/>
                          <a:satMod val="190000"/>
                        </a:schemeClr>
                      </a:gs>
                      <a:gs pos="80000">
                        <a:schemeClr val="accent1">
                          <a:tint val="75000"/>
                          <a:satMod val="190000"/>
                        </a:schemeClr>
                      </a:gs>
                    </a:gsLst>
                    <a:lin ang="5400000"/>
                  </a:gradFill>
                  <a:prstDash val="solid"/>
                </a:ln>
                <a:solidFill>
                  <a:srgbClr val="FFFFFF"/>
                </a:solidFill>
                <a:effectLst>
                  <a:outerShdw blurRad="41275" dist="12700" dir="12000000" algn="tl" rotWithShape="0">
                    <a:srgbClr val="000000">
                      <a:alpha val="40000"/>
                    </a:srgbClr>
                  </a:outerShdw>
                </a:effectLst>
                <a:latin typeface="Algerian" pitchFamily="82" charset="0"/>
              </a:rPr>
              <a:t>Crime </a:t>
            </a:r>
            <a:r>
              <a:rPr lang="en-US" sz="8900" b="1" dirty="0" smtClean="0">
                <a:ln w="31550" cmpd="sng">
                  <a:gradFill>
                    <a:gsLst>
                      <a:gs pos="25000">
                        <a:schemeClr val="accent1">
                          <a:shade val="25000"/>
                          <a:satMod val="190000"/>
                        </a:schemeClr>
                      </a:gs>
                      <a:gs pos="80000">
                        <a:schemeClr val="accent1">
                          <a:tint val="75000"/>
                          <a:satMod val="190000"/>
                        </a:schemeClr>
                      </a:gs>
                    </a:gsLst>
                    <a:lin ang="5400000"/>
                  </a:gradFill>
                  <a:prstDash val="solid"/>
                </a:ln>
                <a:solidFill>
                  <a:srgbClr val="FFFFFF"/>
                </a:solidFill>
                <a:effectLst>
                  <a:outerShdw blurRad="41275" dist="12700" dir="12000000" algn="tl" rotWithShape="0">
                    <a:srgbClr val="000000">
                      <a:alpha val="40000"/>
                    </a:srgbClr>
                  </a:outerShdw>
                </a:effectLst>
                <a:latin typeface="Algerian" pitchFamily="82" charset="0"/>
              </a:rPr>
              <a:t>Scene Investigation!</a:t>
            </a:r>
            <a:r>
              <a:rPr lang="en-US" dirty="0"/>
              <a:t/>
            </a:r>
            <a:br>
              <a:rPr lang="en-US" dirty="0"/>
            </a:br>
            <a:endParaRPr lang="en-US" dirty="0"/>
          </a:p>
        </p:txBody>
      </p:sp>
      <p:sp>
        <p:nvSpPr>
          <p:cNvPr id="3" name="Subtitle 2"/>
          <p:cNvSpPr>
            <a:spLocks noGrp="1"/>
          </p:cNvSpPr>
          <p:nvPr>
            <p:ph type="subTitle" idx="1"/>
          </p:nvPr>
        </p:nvSpPr>
        <p:spPr/>
        <p:txBody>
          <a:bodyPr/>
          <a:lstStyle/>
          <a:p>
            <a:endParaRPr lang="en-US" dirty="0"/>
          </a:p>
        </p:txBody>
      </p:sp>
      <p:pic>
        <p:nvPicPr>
          <p:cNvPr id="4" name="Picture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0" y="2971800"/>
            <a:ext cx="9144000" cy="3886200"/>
          </a:xfrm>
          <a:prstGeom prst="rect">
            <a:avLst/>
          </a:prstGeom>
        </p:spPr>
      </p:pic>
    </p:spTree>
    <p:extLst>
      <p:ext uri="{BB962C8B-B14F-4D97-AF65-F5344CB8AC3E}">
        <p14:creationId xmlns:p14="http://schemas.microsoft.com/office/powerpoint/2010/main" val="327945248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585855" y="3505200"/>
            <a:ext cx="4005262" cy="300892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1027"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854003" y="3329140"/>
            <a:ext cx="2891703" cy="336104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2" name="Explosion 2 1"/>
          <p:cNvSpPr/>
          <p:nvPr/>
        </p:nvSpPr>
        <p:spPr>
          <a:xfrm>
            <a:off x="13855" y="152400"/>
            <a:ext cx="4572000" cy="4038600"/>
          </a:xfrm>
          <a:prstGeom prst="irregularSeal2">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dirty="0"/>
              <a:t>Crime scene investigation, or CSI, is the use of forensic science to examine physical evidence at crime scenes</a:t>
            </a:r>
          </a:p>
        </p:txBody>
      </p:sp>
      <p:sp>
        <p:nvSpPr>
          <p:cNvPr id="3" name="Oval Callout 2"/>
          <p:cNvSpPr/>
          <p:nvPr/>
        </p:nvSpPr>
        <p:spPr>
          <a:xfrm rot="870739">
            <a:off x="5070885" y="339171"/>
            <a:ext cx="3262745" cy="3498844"/>
          </a:xfrm>
          <a:prstGeom prst="wedgeEllipse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dirty="0"/>
              <a:t>Crime Scene Investigation can be traced back to 700 BC. However most of today’s recognizable ways weren’t started till the 1900’s. </a:t>
            </a:r>
          </a:p>
        </p:txBody>
      </p:sp>
    </p:spTree>
    <p:extLst>
      <p:ext uri="{BB962C8B-B14F-4D97-AF65-F5344CB8AC3E}">
        <p14:creationId xmlns:p14="http://schemas.microsoft.com/office/powerpoint/2010/main" val="418002539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09600" y="379089"/>
            <a:ext cx="8077200" cy="5909310"/>
          </a:xfrm>
          <a:prstGeom prst="rect">
            <a:avLst/>
          </a:prstGeom>
        </p:spPr>
        <p:txBody>
          <a:bodyPr wrap="square">
            <a:spAutoFit/>
          </a:bodyPr>
          <a:lstStyle/>
          <a:p>
            <a:r>
              <a:rPr lang="en-US" dirty="0" smtClean="0">
                <a:solidFill>
                  <a:schemeClr val="bg1"/>
                </a:solidFill>
                <a:latin typeface="Arial Black" pitchFamily="34" charset="0"/>
              </a:rPr>
              <a:t>** The </a:t>
            </a:r>
            <a:r>
              <a:rPr lang="en-US" dirty="0">
                <a:solidFill>
                  <a:schemeClr val="bg1"/>
                </a:solidFill>
                <a:latin typeface="Arial Black" pitchFamily="34" charset="0"/>
              </a:rPr>
              <a:t>crime scene unit is part of the criminal </a:t>
            </a:r>
            <a:r>
              <a:rPr lang="en-US" dirty="0" smtClean="0">
                <a:solidFill>
                  <a:schemeClr val="bg1"/>
                </a:solidFill>
                <a:latin typeface="Arial Black" pitchFamily="34" charset="0"/>
              </a:rPr>
              <a:t>investigation division </a:t>
            </a:r>
            <a:r>
              <a:rPr lang="en-US" dirty="0">
                <a:solidFill>
                  <a:schemeClr val="bg1"/>
                </a:solidFill>
                <a:latin typeface="Arial Black" pitchFamily="34" charset="0"/>
              </a:rPr>
              <a:t>of the police department. All members of the crime scene unit are detectives. They are responsible for </a:t>
            </a:r>
            <a:r>
              <a:rPr lang="en-US" dirty="0" smtClean="0">
                <a:solidFill>
                  <a:schemeClr val="bg1"/>
                </a:solidFill>
                <a:latin typeface="Arial Black" pitchFamily="34" charset="0"/>
              </a:rPr>
              <a:t>assisting </a:t>
            </a:r>
            <a:r>
              <a:rPr lang="en-US" dirty="0">
                <a:solidFill>
                  <a:schemeClr val="bg1"/>
                </a:solidFill>
                <a:latin typeface="Arial Black" pitchFamily="34" charset="0"/>
              </a:rPr>
              <a:t>victims by gathering, processing, protecting, and presenting evidence. </a:t>
            </a:r>
            <a:endParaRPr lang="en-US" dirty="0" smtClean="0">
              <a:solidFill>
                <a:schemeClr val="bg1"/>
              </a:solidFill>
              <a:latin typeface="Arial Black" pitchFamily="34" charset="0"/>
            </a:endParaRPr>
          </a:p>
          <a:p>
            <a:endParaRPr lang="en-US" dirty="0">
              <a:solidFill>
                <a:schemeClr val="bg1"/>
              </a:solidFill>
              <a:latin typeface="Arial Black" pitchFamily="34" charset="0"/>
            </a:endParaRPr>
          </a:p>
          <a:p>
            <a:endParaRPr lang="en-US" dirty="0" smtClean="0">
              <a:solidFill>
                <a:schemeClr val="bg1"/>
              </a:solidFill>
              <a:latin typeface="Arial Black" pitchFamily="34" charset="0"/>
            </a:endParaRPr>
          </a:p>
          <a:p>
            <a:endParaRPr lang="en-US" dirty="0">
              <a:solidFill>
                <a:schemeClr val="bg1"/>
              </a:solidFill>
              <a:latin typeface="Arial Black" pitchFamily="34" charset="0"/>
            </a:endParaRPr>
          </a:p>
          <a:p>
            <a:endParaRPr lang="en-US" dirty="0" smtClean="0">
              <a:solidFill>
                <a:schemeClr val="bg1"/>
              </a:solidFill>
              <a:latin typeface="Arial Black" pitchFamily="34" charset="0"/>
            </a:endParaRPr>
          </a:p>
          <a:p>
            <a:r>
              <a:rPr lang="en-US" dirty="0" smtClean="0">
                <a:solidFill>
                  <a:schemeClr val="bg1"/>
                </a:solidFill>
                <a:latin typeface="Arial Black" pitchFamily="34" charset="0"/>
              </a:rPr>
              <a:t>** From January 1, 2007 to June 30, 2007 nine states had ten or more murder-suicides in a six-month period of the study: Florida(24), Texas(24), California(17), Pennsylvania(14), Arizona(12), Georgia(12) , New York(11), North Carolina(10), and Ohio(10). Of 554 murder-suicides, 234 were suicides, 320 were homicides. 95% were committed by men. Nine events occurred in the United States each week during the study. 73% involved an intimate partner. 94% of that were females killed by their intimate partners. Forty-five of the homicide victims were less than 18 years of age. Forty- four children and teens were survivors who witnessed some aspect of the murder- suicide. 75% murder- suicides occurred in the home.</a:t>
            </a:r>
            <a:endParaRPr lang="en-US" dirty="0">
              <a:solidFill>
                <a:schemeClr val="bg1"/>
              </a:solidFill>
              <a:latin typeface="Arial Black" pitchFamily="34" charset="0"/>
            </a:endParaRPr>
          </a:p>
        </p:txBody>
      </p:sp>
    </p:spTree>
    <p:extLst>
      <p:ext uri="{BB962C8B-B14F-4D97-AF65-F5344CB8AC3E}">
        <p14:creationId xmlns:p14="http://schemas.microsoft.com/office/powerpoint/2010/main" val="78383362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838200" y="3505200"/>
            <a:ext cx="2591804" cy="3164259"/>
          </a:xfrm>
          <a:prstGeom prst="rect">
            <a:avLst/>
          </a:prstGeom>
        </p:spPr>
      </p:pic>
      <p:graphicFrame>
        <p:nvGraphicFramePr>
          <p:cNvPr id="2" name="Table 1"/>
          <p:cNvGraphicFramePr>
            <a:graphicFrameLocks noGrp="1"/>
          </p:cNvGraphicFramePr>
          <p:nvPr>
            <p:extLst>
              <p:ext uri="{D42A27DB-BD31-4B8C-83A1-F6EECF244321}">
                <p14:modId xmlns:p14="http://schemas.microsoft.com/office/powerpoint/2010/main" val="1570526484"/>
              </p:ext>
            </p:extLst>
          </p:nvPr>
        </p:nvGraphicFramePr>
        <p:xfrm>
          <a:off x="914400" y="381000"/>
          <a:ext cx="6934200" cy="5688330"/>
        </p:xfrm>
        <a:graphic>
          <a:graphicData uri="http://schemas.openxmlformats.org/drawingml/2006/table">
            <a:tbl>
              <a:tblPr/>
              <a:tblGrid>
                <a:gridCol w="3151910"/>
                <a:gridCol w="3782290"/>
              </a:tblGrid>
              <a:tr h="4575810">
                <a:tc>
                  <a:txBody>
                    <a:bodyPr/>
                    <a:lstStyle/>
                    <a:p>
                      <a:r>
                        <a:rPr lang="en-US" sz="2800" b="1" u="sng" dirty="0" smtClean="0">
                          <a:solidFill>
                            <a:srgbClr val="FFFF00"/>
                          </a:solidFill>
                          <a:effectLst/>
                          <a:latin typeface="Times New Roman" pitchFamily="18" charset="0"/>
                          <a:cs typeface="Times New Roman" pitchFamily="18" charset="0"/>
                        </a:rPr>
                        <a:t>Darryl Hunt:</a:t>
                      </a:r>
                    </a:p>
                    <a:p>
                      <a:r>
                        <a:rPr lang="en-US" sz="2800" b="1" dirty="0" smtClean="0">
                          <a:solidFill>
                            <a:srgbClr val="FFFF00"/>
                          </a:solidFill>
                          <a:effectLst/>
                          <a:latin typeface="Times New Roman" pitchFamily="18" charset="0"/>
                          <a:cs typeface="Times New Roman" pitchFamily="18" charset="0"/>
                        </a:rPr>
                        <a:t>Incident </a:t>
                      </a:r>
                      <a:r>
                        <a:rPr lang="en-US" sz="2800" b="1" dirty="0" smtClean="0">
                          <a:solidFill>
                            <a:srgbClr val="FFFF00"/>
                          </a:solidFill>
                          <a:effectLst/>
                          <a:latin typeface="Times New Roman" pitchFamily="18" charset="0"/>
                          <a:cs typeface="Times New Roman" pitchFamily="18" charset="0"/>
                        </a:rPr>
                        <a:t>date:</a:t>
                      </a:r>
                      <a:r>
                        <a:rPr lang="en-US" sz="2800" dirty="0" smtClean="0">
                          <a:solidFill>
                            <a:srgbClr val="FFFF00"/>
                          </a:solidFill>
                          <a:effectLst/>
                          <a:latin typeface="Times New Roman" pitchFamily="18" charset="0"/>
                          <a:cs typeface="Times New Roman" pitchFamily="18" charset="0"/>
                        </a:rPr>
                        <a:t> </a:t>
                      </a:r>
                      <a:r>
                        <a:rPr lang="en-US" sz="2800" dirty="0" smtClean="0">
                          <a:solidFill>
                            <a:schemeClr val="bg1"/>
                          </a:solidFill>
                          <a:effectLst/>
                          <a:latin typeface="Times New Roman" pitchFamily="18" charset="0"/>
                          <a:cs typeface="Times New Roman" pitchFamily="18" charset="0"/>
                        </a:rPr>
                        <a:t>8/10/84</a:t>
                      </a:r>
                    </a:p>
                    <a:p>
                      <a:r>
                        <a:rPr lang="en-US" sz="2800" b="1" dirty="0" smtClean="0">
                          <a:solidFill>
                            <a:srgbClr val="FFFF00"/>
                          </a:solidFill>
                          <a:effectLst/>
                          <a:latin typeface="Times New Roman" pitchFamily="18" charset="0"/>
                          <a:cs typeface="Times New Roman" pitchFamily="18" charset="0"/>
                        </a:rPr>
                        <a:t>Jurisdiction:</a:t>
                      </a:r>
                      <a:r>
                        <a:rPr lang="en-US" sz="2800" dirty="0" smtClean="0">
                          <a:solidFill>
                            <a:srgbClr val="FFFF00"/>
                          </a:solidFill>
                          <a:effectLst/>
                          <a:latin typeface="Times New Roman" pitchFamily="18" charset="0"/>
                          <a:cs typeface="Times New Roman" pitchFamily="18" charset="0"/>
                        </a:rPr>
                        <a:t> </a:t>
                      </a:r>
                      <a:r>
                        <a:rPr lang="en-US" sz="2800" dirty="0" smtClean="0">
                          <a:solidFill>
                            <a:schemeClr val="bg1"/>
                          </a:solidFill>
                          <a:effectLst/>
                          <a:latin typeface="Times New Roman" pitchFamily="18" charset="0"/>
                          <a:cs typeface="Times New Roman" pitchFamily="18" charset="0"/>
                        </a:rPr>
                        <a:t>NC</a:t>
                      </a:r>
                    </a:p>
                    <a:p>
                      <a:r>
                        <a:rPr lang="en-US" sz="2800" b="1" dirty="0" smtClean="0">
                          <a:solidFill>
                            <a:srgbClr val="FFFF00"/>
                          </a:solidFill>
                          <a:effectLst/>
                          <a:latin typeface="Times New Roman" pitchFamily="18" charset="0"/>
                          <a:cs typeface="Times New Roman" pitchFamily="18" charset="0"/>
                        </a:rPr>
                        <a:t>Charge:</a:t>
                      </a:r>
                      <a:r>
                        <a:rPr lang="en-US" sz="2800" dirty="0" smtClean="0">
                          <a:solidFill>
                            <a:srgbClr val="FFFF00"/>
                          </a:solidFill>
                          <a:effectLst/>
                          <a:latin typeface="Times New Roman" pitchFamily="18" charset="0"/>
                          <a:cs typeface="Times New Roman" pitchFamily="18" charset="0"/>
                        </a:rPr>
                        <a:t> </a:t>
                      </a:r>
                      <a:r>
                        <a:rPr lang="en-US" sz="2800" dirty="0" smtClean="0">
                          <a:solidFill>
                            <a:schemeClr val="bg1"/>
                          </a:solidFill>
                          <a:effectLst/>
                          <a:latin typeface="Times New Roman" pitchFamily="18" charset="0"/>
                          <a:cs typeface="Times New Roman" pitchFamily="18" charset="0"/>
                        </a:rPr>
                        <a:t>murder</a:t>
                      </a:r>
                    </a:p>
                    <a:p>
                      <a:r>
                        <a:rPr lang="en-US" sz="2800" b="1" dirty="0" smtClean="0">
                          <a:solidFill>
                            <a:srgbClr val="FFFF00"/>
                          </a:solidFill>
                          <a:effectLst/>
                          <a:latin typeface="Times New Roman" pitchFamily="18" charset="0"/>
                          <a:cs typeface="Times New Roman" pitchFamily="18" charset="0"/>
                        </a:rPr>
                        <a:t>Conviction:</a:t>
                      </a:r>
                      <a:r>
                        <a:rPr lang="en-US" sz="2800" dirty="0" smtClean="0">
                          <a:solidFill>
                            <a:schemeClr val="bg1"/>
                          </a:solidFill>
                          <a:effectLst/>
                          <a:latin typeface="Times New Roman" pitchFamily="18" charset="0"/>
                          <a:cs typeface="Times New Roman" pitchFamily="18" charset="0"/>
                        </a:rPr>
                        <a:t> first degree </a:t>
                      </a:r>
                      <a:r>
                        <a:rPr lang="en-US" sz="2800" dirty="0" smtClean="0">
                          <a:solidFill>
                            <a:schemeClr val="bg1"/>
                          </a:solidFill>
                          <a:effectLst/>
                          <a:latin typeface="Times New Roman" pitchFamily="18" charset="0"/>
                          <a:cs typeface="Times New Roman" pitchFamily="18" charset="0"/>
                        </a:rPr>
                        <a:t>murder</a:t>
                      </a:r>
                      <a:endParaRPr lang="en-US" sz="2800" dirty="0" smtClean="0">
                        <a:solidFill>
                          <a:schemeClr val="bg1"/>
                        </a:solidFill>
                        <a:effectLst/>
                        <a:latin typeface="Times New Roman" pitchFamily="18" charset="0"/>
                        <a:cs typeface="Times New Roman" pitchFamily="18" charset="0"/>
                      </a:endParaRPr>
                    </a:p>
                  </a:txBody>
                  <a:tcPr marL="19050" marT="95250">
                    <a:lnL>
                      <a:noFill/>
                    </a:lnL>
                    <a:lnR>
                      <a:noFill/>
                    </a:lnR>
                    <a:lnT>
                      <a:noFill/>
                    </a:lnT>
                    <a:lnB>
                      <a:noFill/>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800" b="1" dirty="0" smtClean="0">
                          <a:solidFill>
                            <a:srgbClr val="FFFF00"/>
                          </a:solidFill>
                          <a:effectLst/>
                          <a:latin typeface="Times New Roman" pitchFamily="18" charset="0"/>
                          <a:cs typeface="Times New Roman" pitchFamily="18" charset="0"/>
                        </a:rPr>
                        <a:t>Sentence:</a:t>
                      </a:r>
                      <a:r>
                        <a:rPr lang="en-US" sz="2800" dirty="0" smtClean="0">
                          <a:solidFill>
                            <a:srgbClr val="FFFF00"/>
                          </a:solidFill>
                          <a:effectLst/>
                          <a:latin typeface="Times New Roman" pitchFamily="18" charset="0"/>
                          <a:cs typeface="Times New Roman" pitchFamily="18" charset="0"/>
                        </a:rPr>
                        <a:t> </a:t>
                      </a:r>
                      <a:r>
                        <a:rPr lang="en-US" sz="2800" dirty="0" smtClean="0">
                          <a:solidFill>
                            <a:schemeClr val="bg1"/>
                          </a:solidFill>
                          <a:effectLst/>
                          <a:latin typeface="Times New Roman" pitchFamily="18" charset="0"/>
                          <a:cs typeface="Times New Roman" pitchFamily="18" charset="0"/>
                        </a:rPr>
                        <a:t>life</a:t>
                      </a:r>
                    </a:p>
                    <a:p>
                      <a:r>
                        <a:rPr lang="en-US" sz="2800" b="1" dirty="0" smtClean="0">
                          <a:solidFill>
                            <a:srgbClr val="FFFF00"/>
                          </a:solidFill>
                          <a:effectLst/>
                          <a:latin typeface="Times New Roman" pitchFamily="18" charset="0"/>
                          <a:cs typeface="Times New Roman" pitchFamily="18" charset="0"/>
                        </a:rPr>
                        <a:t>Year </a:t>
                      </a:r>
                      <a:r>
                        <a:rPr lang="en-US" sz="2800" b="1" dirty="0" smtClean="0">
                          <a:solidFill>
                            <a:srgbClr val="FFFF00"/>
                          </a:solidFill>
                          <a:effectLst/>
                          <a:latin typeface="Times New Roman" pitchFamily="18" charset="0"/>
                          <a:cs typeface="Times New Roman" pitchFamily="18" charset="0"/>
                        </a:rPr>
                        <a:t>of conviction:</a:t>
                      </a:r>
                      <a:r>
                        <a:rPr lang="en-US" sz="2800" dirty="0" smtClean="0">
                          <a:solidFill>
                            <a:srgbClr val="FFFF00"/>
                          </a:solidFill>
                          <a:effectLst/>
                          <a:latin typeface="Times New Roman" pitchFamily="18" charset="0"/>
                          <a:cs typeface="Times New Roman" pitchFamily="18" charset="0"/>
                        </a:rPr>
                        <a:t> </a:t>
                      </a:r>
                      <a:r>
                        <a:rPr lang="en-US" sz="2800" dirty="0" smtClean="0">
                          <a:solidFill>
                            <a:schemeClr val="bg1"/>
                          </a:solidFill>
                          <a:effectLst/>
                          <a:latin typeface="Times New Roman" pitchFamily="18" charset="0"/>
                          <a:cs typeface="Times New Roman" pitchFamily="18" charset="0"/>
                        </a:rPr>
                        <a:t>1985</a:t>
                      </a:r>
                    </a:p>
                    <a:p>
                      <a:r>
                        <a:rPr lang="en-US" sz="2800" b="1" dirty="0" smtClean="0">
                          <a:solidFill>
                            <a:srgbClr val="FFFF00"/>
                          </a:solidFill>
                          <a:effectLst/>
                          <a:latin typeface="Times New Roman" pitchFamily="18" charset="0"/>
                          <a:cs typeface="Times New Roman" pitchFamily="18" charset="0"/>
                        </a:rPr>
                        <a:t>Exoneration year:</a:t>
                      </a:r>
                      <a:r>
                        <a:rPr lang="en-US" sz="2800" dirty="0" smtClean="0">
                          <a:solidFill>
                            <a:schemeClr val="bg1"/>
                          </a:solidFill>
                          <a:effectLst/>
                          <a:latin typeface="Times New Roman" pitchFamily="18" charset="0"/>
                          <a:cs typeface="Times New Roman" pitchFamily="18" charset="0"/>
                        </a:rPr>
                        <a:t> 2004</a:t>
                      </a:r>
                    </a:p>
                    <a:p>
                      <a:r>
                        <a:rPr lang="en-US" sz="2800" b="1" dirty="0" smtClean="0">
                          <a:solidFill>
                            <a:srgbClr val="FFFF00"/>
                          </a:solidFill>
                          <a:effectLst/>
                          <a:latin typeface="Times New Roman" pitchFamily="18" charset="0"/>
                          <a:cs typeface="Times New Roman" pitchFamily="18" charset="0"/>
                        </a:rPr>
                        <a:t>Sentence served:</a:t>
                      </a:r>
                      <a:r>
                        <a:rPr lang="en-US" sz="2800" dirty="0" smtClean="0">
                          <a:solidFill>
                            <a:srgbClr val="FFFF00"/>
                          </a:solidFill>
                          <a:effectLst/>
                          <a:latin typeface="Times New Roman" pitchFamily="18" charset="0"/>
                          <a:cs typeface="Times New Roman" pitchFamily="18" charset="0"/>
                        </a:rPr>
                        <a:t> </a:t>
                      </a:r>
                      <a:r>
                        <a:rPr lang="en-US" sz="2800" dirty="0" smtClean="0">
                          <a:solidFill>
                            <a:schemeClr val="bg1"/>
                          </a:solidFill>
                          <a:effectLst/>
                          <a:latin typeface="Times New Roman" pitchFamily="18" charset="0"/>
                          <a:cs typeface="Times New Roman" pitchFamily="18" charset="0"/>
                        </a:rPr>
                        <a:t>18.5 years</a:t>
                      </a:r>
                    </a:p>
                    <a:p>
                      <a:r>
                        <a:rPr lang="en-US" sz="2800" b="1" dirty="0" smtClean="0">
                          <a:solidFill>
                            <a:srgbClr val="FFFF00"/>
                          </a:solidFill>
                          <a:effectLst/>
                          <a:latin typeface="Times New Roman" pitchFamily="18" charset="0"/>
                          <a:cs typeface="Times New Roman" pitchFamily="18" charset="0"/>
                        </a:rPr>
                        <a:t>Real perpetrator found?</a:t>
                      </a:r>
                      <a:r>
                        <a:rPr lang="en-US" sz="2800" dirty="0" smtClean="0">
                          <a:solidFill>
                            <a:srgbClr val="FFFF00"/>
                          </a:solidFill>
                          <a:effectLst/>
                          <a:latin typeface="Times New Roman" pitchFamily="18" charset="0"/>
                          <a:cs typeface="Times New Roman" pitchFamily="18" charset="0"/>
                        </a:rPr>
                        <a:t> </a:t>
                      </a:r>
                      <a:r>
                        <a:rPr lang="en-US" sz="2800" dirty="0" smtClean="0">
                          <a:solidFill>
                            <a:schemeClr val="bg1"/>
                          </a:solidFill>
                          <a:effectLst/>
                          <a:latin typeface="Times New Roman" pitchFamily="18" charset="0"/>
                          <a:cs typeface="Times New Roman" pitchFamily="18" charset="0"/>
                        </a:rPr>
                        <a:t>Yes</a:t>
                      </a:r>
                    </a:p>
                    <a:p>
                      <a:r>
                        <a:rPr lang="en-US" sz="2800" b="1" dirty="0" smtClean="0">
                          <a:solidFill>
                            <a:srgbClr val="FFFF00"/>
                          </a:solidFill>
                          <a:effectLst/>
                          <a:latin typeface="Times New Roman" pitchFamily="18" charset="0"/>
                          <a:cs typeface="Times New Roman" pitchFamily="18" charset="0"/>
                        </a:rPr>
                        <a:t>Contributing Causes: </a:t>
                      </a:r>
                      <a:r>
                        <a:rPr lang="en-US" sz="2800" dirty="0" smtClean="0">
                          <a:solidFill>
                            <a:schemeClr val="bg1"/>
                          </a:solidFill>
                          <a:effectLst/>
                          <a:latin typeface="Times New Roman" pitchFamily="18" charset="0"/>
                          <a:cs typeface="Times New Roman" pitchFamily="18" charset="0"/>
                        </a:rPr>
                        <a:t>eyewitness misidentification</a:t>
                      </a:r>
                    </a:p>
                    <a:p>
                      <a:r>
                        <a:rPr lang="en-US" sz="2800" b="1" dirty="0" smtClean="0">
                          <a:solidFill>
                            <a:srgbClr val="FFFF00"/>
                          </a:solidFill>
                          <a:effectLst/>
                          <a:latin typeface="Times New Roman" pitchFamily="18" charset="0"/>
                          <a:cs typeface="Times New Roman" pitchFamily="18" charset="0"/>
                        </a:rPr>
                        <a:t>Compensation?</a:t>
                      </a:r>
                      <a:r>
                        <a:rPr lang="en-US" sz="2800" dirty="0" smtClean="0">
                          <a:solidFill>
                            <a:schemeClr val="bg1"/>
                          </a:solidFill>
                          <a:effectLst/>
                          <a:latin typeface="Times New Roman" pitchFamily="18" charset="0"/>
                          <a:cs typeface="Times New Roman" pitchFamily="18" charset="0"/>
                        </a:rPr>
                        <a:t> Yes</a:t>
                      </a:r>
                      <a:endParaRPr lang="en-US" sz="2800" dirty="0">
                        <a:solidFill>
                          <a:schemeClr val="bg1"/>
                        </a:solidFill>
                        <a:effectLst/>
                        <a:latin typeface="Times New Roman" pitchFamily="18" charset="0"/>
                        <a:cs typeface="Times New Roman" pitchFamily="18" charset="0"/>
                      </a:endParaRPr>
                    </a:p>
                  </a:txBody>
                  <a:tcPr marL="142875" marT="95250">
                    <a:lnL>
                      <a:noFill/>
                    </a:lnL>
                    <a:lnR>
                      <a:noFill/>
                    </a:lnR>
                    <a:lnT>
                      <a:noFill/>
                    </a:lnT>
                    <a:lnB>
                      <a:noFill/>
                    </a:lnB>
                  </a:tcPr>
                </a:tc>
              </a:tr>
            </a:tbl>
          </a:graphicData>
        </a:graphic>
      </p:graphicFrame>
      <p:sp>
        <p:nvSpPr>
          <p:cNvPr id="3" name="Rectangle 1"/>
          <p:cNvSpPr>
            <a:spLocks noChangeArrowheads="1"/>
          </p:cNvSpPr>
          <p:nvPr/>
        </p:nvSpPr>
        <p:spPr bwMode="auto">
          <a:xfrm>
            <a:off x="2547938" y="21463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Tree>
    <p:extLst>
      <p:ext uri="{BB962C8B-B14F-4D97-AF65-F5344CB8AC3E}">
        <p14:creationId xmlns:p14="http://schemas.microsoft.com/office/powerpoint/2010/main" val="45354050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5029200" y="4106493"/>
            <a:ext cx="3648329" cy="2667000"/>
          </a:xfrm>
          <a:prstGeom prst="rect">
            <a:avLst/>
          </a:prstGeom>
          <a:ln>
            <a:noFill/>
          </a:ln>
          <a:effectLst>
            <a:softEdge rad="112500"/>
          </a:effectLst>
        </p:spPr>
      </p:pic>
      <p:sp>
        <p:nvSpPr>
          <p:cNvPr id="3" name="TextBox 2"/>
          <p:cNvSpPr txBox="1"/>
          <p:nvPr/>
        </p:nvSpPr>
        <p:spPr>
          <a:xfrm>
            <a:off x="457200" y="457200"/>
            <a:ext cx="8077200" cy="4154984"/>
          </a:xfrm>
          <a:prstGeom prst="rect">
            <a:avLst/>
          </a:prstGeom>
          <a:noFill/>
        </p:spPr>
        <p:txBody>
          <a:bodyPr wrap="square" rtlCol="0">
            <a:spAutoFit/>
          </a:bodyPr>
          <a:lstStyle/>
          <a:p>
            <a:r>
              <a:rPr lang="en-US" sz="2400" i="1" dirty="0" smtClean="0">
                <a:solidFill>
                  <a:schemeClr val="bg1"/>
                </a:solidFill>
              </a:rPr>
              <a:t>In 1984, Deborah </a:t>
            </a:r>
            <a:r>
              <a:rPr lang="en-US" sz="2400" i="1" dirty="0" err="1" smtClean="0">
                <a:solidFill>
                  <a:schemeClr val="bg1"/>
                </a:solidFill>
              </a:rPr>
              <a:t>Skyes</a:t>
            </a:r>
            <a:r>
              <a:rPr lang="en-US" sz="2400" i="1" dirty="0" smtClean="0">
                <a:solidFill>
                  <a:schemeClr val="bg1"/>
                </a:solidFill>
              </a:rPr>
              <a:t>, from Winston-Salam, was 25 and on her way home from work. Found naked and stabbed sixteen times with semen on her body, indicating she had been raped. Eyewitnesses testified that they had seen Darryl Hunt with Deborah before the crime and saw Hunt enter a hotel and leave bloody towels behind. However, after many years DNA came back finding him not guilty. The judge then found “new” evidence to keep him convicted. Ten years later the DNA was matched to another man who eventually pled guilty to the murder of Deborah </a:t>
            </a:r>
            <a:r>
              <a:rPr lang="en-US" sz="2400" i="1" dirty="0" err="1" smtClean="0">
                <a:solidFill>
                  <a:schemeClr val="bg1"/>
                </a:solidFill>
              </a:rPr>
              <a:t>Skyes</a:t>
            </a:r>
            <a:r>
              <a:rPr lang="en-US" sz="2400" i="1" dirty="0" smtClean="0">
                <a:solidFill>
                  <a:schemeClr val="bg1"/>
                </a:solidFill>
              </a:rPr>
              <a:t>. After being convicted for nineteen years Hunt was finally freed in 2005. </a:t>
            </a:r>
            <a:endParaRPr lang="en-US" sz="2400" i="1" dirty="0">
              <a:solidFill>
                <a:schemeClr val="bg1"/>
              </a:solidFill>
            </a:endParaRPr>
          </a:p>
        </p:txBody>
      </p:sp>
    </p:spTree>
    <p:extLst>
      <p:ext uri="{BB962C8B-B14F-4D97-AF65-F5344CB8AC3E}">
        <p14:creationId xmlns:p14="http://schemas.microsoft.com/office/powerpoint/2010/main" val="341022647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258</TotalTime>
  <Words>349</Words>
  <Application>Microsoft Office PowerPoint</Application>
  <PresentationFormat>On-screen Show (4:3)</PresentationFormat>
  <Paragraphs>22</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Office Theme</vt:lpstr>
      <vt:lpstr>Crime Scene Investigation! </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Crime Scene Investigation!</dc:title>
  <dc:creator>acs</dc:creator>
  <cp:lastModifiedBy>acs</cp:lastModifiedBy>
  <cp:revision>17</cp:revision>
  <dcterms:created xsi:type="dcterms:W3CDTF">2011-09-02T01:37:36Z</dcterms:created>
  <dcterms:modified xsi:type="dcterms:W3CDTF">2011-09-06T00:43:40Z</dcterms:modified>
</cp:coreProperties>
</file>

<file path=docProps/thumbnail.jpeg>
</file>